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57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DF293D8-E2B6-444A-A92B-5BDAA9F602D1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421799E-CD87-4C56-B2B5-1811D4F18B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9E0175-53CC-4E99-8EDE-B9C74721B13F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F99AFF9-D00B-4A03-9448-FF132A73BAC0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369778-B5E1-4A42-9816-1692830DF25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EF882B-044D-456A-AF2F-AEAAFD70D43D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99E195-947A-4A74-B59C-F39E3827006B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A4A43-E0FA-4E66-A22F-275F46AD220E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D851E-2143-4959-B646-D73536470F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D37D1-0D1B-49AA-A358-F95E71033E2C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9927E-D354-4098-8D54-010B070E6A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716C-C9D9-405C-89D9-3CFFE7B294A1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2F099-3D5F-492C-84BC-043B42C299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0ABE6-EA8B-4653-A5C8-0FA6A1A6A74F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45EF7-A69F-41DD-8287-6FE11414E4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C9498-F233-495F-BA7F-6DE5EBF5EAE9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23A40-C07C-4400-9BB7-0C743FFCDC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49B5B-559D-4CD9-9CBA-4CE4B7102F30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DD749-D324-4D3E-979D-A7619A93C4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EF64C-AB41-4666-828B-CAB19417F3C6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D6E80-C377-44E2-90F4-A742CC9D60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54F32-BABD-4C6D-9E03-6C2E87BD5410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EBF9C-F646-4FBD-B49F-CB580829BF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489A-C4BE-4809-B702-DBC304DB2153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7CABC-6BAD-4451-8E15-D5F03C08C7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80E7C-11E0-4909-B6E0-228FA9D2B466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F1AFA-23D1-41EA-AA77-EB142F3AE0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DA53A-FD97-4921-9350-B931A6E316CD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1EAA2-1704-4315-AB8F-6E23FD0D46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30E5F4-72AE-47AB-A7F1-FB25670515EC}" type="datetimeFigureOut">
              <a:rPr lang="en-US"/>
              <a:pPr>
                <a:defRPr/>
              </a:pPr>
              <a:t>11/20/2011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E57965-AF47-4A04-9A56-F29333C5D2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 rot="16200000">
            <a:off x="7698581" y="5412582"/>
            <a:ext cx="24288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Arial Narrow" pitchFamily="34" charset="0"/>
                <a:cs typeface="+mn-cs"/>
              </a:rPr>
              <a:t>psychlotron.org.uk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ien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b="50000"/>
          <a:stretch>
            <a:fillRect/>
          </a:stretch>
        </p:blipFill>
        <p:spPr>
          <a:xfrm>
            <a:off x="5688443" y="1857364"/>
            <a:ext cx="3266747" cy="5000636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5" name="Rounded Rectangular Callout 4"/>
          <p:cNvSpPr/>
          <p:nvPr/>
        </p:nvSpPr>
        <p:spPr>
          <a:xfrm>
            <a:off x="500063" y="285750"/>
            <a:ext cx="5143500" cy="2639194"/>
          </a:xfrm>
          <a:prstGeom prst="wedgeRoundRectCallout">
            <a:avLst>
              <a:gd name="adj1" fmla="val 70586"/>
              <a:gd name="adj2" fmla="val 83297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>
                <a:solidFill>
                  <a:schemeClr val="tx1"/>
                </a:solidFill>
              </a:rPr>
              <a:t>Greetings, earthlings.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>
                <a:solidFill>
                  <a:schemeClr val="tx1"/>
                </a:solidFill>
              </a:rPr>
              <a:t>We have noticed that there are two sorts of human, women and men.  How are they different?</a:t>
            </a:r>
          </a:p>
        </p:txBody>
      </p:sp>
      <p:pic>
        <p:nvPicPr>
          <p:cNvPr id="7" name="xfiles.wav">
            <a:hlinkClick r:id="" action="ppaction://media"/>
          </p:cNvPr>
          <p:cNvPicPr>
            <a:picLocks noRot="1" noChangeAspect="1"/>
          </p:cNvPicPr>
          <p:nvPr>
            <a:wavAudioFile r:embed="rId1" name="xfiles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7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759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2493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200" dirty="0" smtClean="0"/>
              <a:t>To what extent do you believe that gender stereotypes influence the gender development of a child? 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Have </a:t>
            </a:r>
            <a:r>
              <a:rPr lang="en-US" sz="3200" dirty="0" smtClean="0"/>
              <a:t>you ever experienced a situation where you were expected to act a certain way because you were a girl or a boy, even though it may not have been the way you felt like acting?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do you think these terms mean?</a:t>
            </a:r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Sex</a:t>
            </a:r>
          </a:p>
          <a:p>
            <a:r>
              <a:rPr lang="en-GB" smtClean="0"/>
              <a:t>Gender</a:t>
            </a:r>
          </a:p>
          <a:p>
            <a:r>
              <a:rPr lang="en-GB" smtClean="0"/>
              <a:t>Sex-role stereotype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Gender 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/>
              <a:t>Sex</a:t>
            </a:r>
            <a:r>
              <a:rPr lang="en-GB" dirty="0" smtClean="0"/>
              <a:t> – biological characteristics of a person (genes/chromosomes; reproductive anatomy)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Male &amp; female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/>
              <a:t>Gender</a:t>
            </a:r>
            <a:r>
              <a:rPr lang="en-GB" dirty="0" smtClean="0"/>
              <a:t> – psychological or behavioural characteristics of a person relating to their sex (ways of thinking, feeling, acting)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Masculine &amp; feminine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/>
              <a:t>Sex-role stereotypes </a:t>
            </a:r>
            <a:r>
              <a:rPr lang="en-GB" dirty="0" smtClean="0"/>
              <a:t>– widely held beliefs about expected or appropriate ways of acting for men and women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From the list we made earlier select one example of a </a:t>
            </a:r>
            <a:r>
              <a:rPr lang="en-GB" b="1" smtClean="0"/>
              <a:t>sex difference</a:t>
            </a:r>
            <a:r>
              <a:rPr lang="en-GB" smtClean="0"/>
              <a:t>, one example of a </a:t>
            </a:r>
            <a:r>
              <a:rPr lang="en-GB" b="1" smtClean="0"/>
              <a:t>gender difference</a:t>
            </a:r>
            <a:r>
              <a:rPr lang="en-GB" smtClean="0"/>
              <a:t>, and one example of a </a:t>
            </a:r>
            <a:r>
              <a:rPr lang="en-GB" b="1" smtClean="0"/>
              <a:t>sex-role stereotype.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Androgyny (Bem, 1974)</a:t>
            </a:r>
          </a:p>
        </p:txBody>
      </p:sp>
      <p:sp>
        <p:nvSpPr>
          <p:cNvPr id="9219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mtClean="0"/>
              <a:t>Masculinity and femininity are </a:t>
            </a:r>
            <a:r>
              <a:rPr lang="en-GB" b="1" smtClean="0"/>
              <a:t>independent</a:t>
            </a:r>
            <a:r>
              <a:rPr lang="en-GB" smtClean="0"/>
              <a:t> traits</a:t>
            </a:r>
          </a:p>
          <a:p>
            <a:r>
              <a:rPr lang="en-GB" smtClean="0"/>
              <a:t>They are not inevitably linked to </a:t>
            </a:r>
            <a:r>
              <a:rPr lang="en-GB" b="1" smtClean="0"/>
              <a:t>sex</a:t>
            </a:r>
          </a:p>
          <a:p>
            <a:r>
              <a:rPr lang="en-GB" smtClean="0"/>
              <a:t>A person can score high or low on either or both</a:t>
            </a:r>
          </a:p>
        </p:txBody>
      </p:sp>
      <p:sp>
        <p:nvSpPr>
          <p:cNvPr id="9" name="Up-Down Arrow 8"/>
          <p:cNvSpPr/>
          <p:nvPr/>
        </p:nvSpPr>
        <p:spPr>
          <a:xfrm>
            <a:off x="4857750" y="2286000"/>
            <a:ext cx="1285875" cy="31432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" name="Up-Down Arrow 9"/>
          <p:cNvSpPr/>
          <p:nvPr/>
        </p:nvSpPr>
        <p:spPr>
          <a:xfrm>
            <a:off x="7215188" y="2286000"/>
            <a:ext cx="1285875" cy="3143250"/>
          </a:xfrm>
          <a:prstGeom prst="upDownArrow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222" name="TextBox 10"/>
          <p:cNvSpPr txBox="1">
            <a:spLocks noChangeArrowheads="1"/>
          </p:cNvSpPr>
          <p:nvPr/>
        </p:nvSpPr>
        <p:spPr bwMode="auto">
          <a:xfrm>
            <a:off x="4714875" y="1643063"/>
            <a:ext cx="4143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      High              	High</a:t>
            </a:r>
          </a:p>
        </p:txBody>
      </p:sp>
      <p:sp>
        <p:nvSpPr>
          <p:cNvPr id="9223" name="TextBox 11"/>
          <p:cNvSpPr txBox="1">
            <a:spLocks noChangeArrowheads="1"/>
          </p:cNvSpPr>
          <p:nvPr/>
        </p:nvSpPr>
        <p:spPr bwMode="auto">
          <a:xfrm>
            <a:off x="4714875" y="5500688"/>
            <a:ext cx="4143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      Low              	Low</a:t>
            </a:r>
          </a:p>
        </p:txBody>
      </p:sp>
      <p:sp>
        <p:nvSpPr>
          <p:cNvPr id="9224" name="TextBox 12"/>
          <p:cNvSpPr txBox="1">
            <a:spLocks noChangeArrowheads="1"/>
          </p:cNvSpPr>
          <p:nvPr/>
        </p:nvSpPr>
        <p:spPr bwMode="auto">
          <a:xfrm rot="-5400000">
            <a:off x="4369595" y="3631406"/>
            <a:ext cx="2214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>
                <a:latin typeface="Calibri" pitchFamily="34" charset="0"/>
              </a:rPr>
              <a:t>masculinity</a:t>
            </a: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 rot="-5400000">
            <a:off x="6727031" y="3559969"/>
            <a:ext cx="2214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>
                <a:latin typeface="Calibri" pitchFamily="34" charset="0"/>
              </a:rPr>
              <a:t>femininity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develop in children?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Boys’ clothing or toys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Boys’ activities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Boys are encouraged to be…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Girls’ clothing or toys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Girls’ activities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Girls are encouraged to be…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Big Boys Toys Abu Dhabi   The show begins big boys toys u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3960440" cy="2880320"/>
          </a:xfrm>
          <a:prstGeom prst="rect">
            <a:avLst/>
          </a:prstGeom>
          <a:noFill/>
        </p:spPr>
      </p:pic>
      <p:pic>
        <p:nvPicPr>
          <p:cNvPr id="32772" name="Picture 4" descr="http://www.besttoysforboys.org/wp-content/uploads/2010/10/Toys-for-3-year-old-boys-300x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4664"/>
            <a:ext cx="3910778" cy="3024336"/>
          </a:xfrm>
          <a:prstGeom prst="rect">
            <a:avLst/>
          </a:prstGeom>
          <a:noFill/>
        </p:spPr>
      </p:pic>
      <p:pic>
        <p:nvPicPr>
          <p:cNvPr id="32774" name="Picture 6" descr="http://www.peterjketchum.com/show-image/44340/Peter-J.-Ketchum/Toys-For-Boys!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645024"/>
            <a:ext cx="3826396" cy="2770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2" name="Picture 2" descr="http://www.wwomenglobally.com/main/wp-content/uploads/2010/12/girlsto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3960440" cy="3590800"/>
          </a:xfrm>
          <a:prstGeom prst="rect">
            <a:avLst/>
          </a:prstGeom>
          <a:noFill/>
        </p:spPr>
      </p:pic>
      <p:pic>
        <p:nvPicPr>
          <p:cNvPr id="46084" name="Picture 4" descr="http://top10christmastoys2010.net/res/img/barbie_holiday_d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76672"/>
            <a:ext cx="3744416" cy="3744416"/>
          </a:xfrm>
          <a:prstGeom prst="rect">
            <a:avLst/>
          </a:prstGeom>
          <a:noFill/>
        </p:spPr>
      </p:pic>
      <p:pic>
        <p:nvPicPr>
          <p:cNvPr id="46086" name="Picture 6" descr="http://i01.i.aliimg.com/photo/v0/431774451/girl_toys_DOLL_5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077072"/>
            <a:ext cx="5400600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256</Words>
  <Application>Microsoft Office PowerPoint</Application>
  <PresentationFormat>On-screen Show (4:3)</PresentationFormat>
  <Paragraphs>47</Paragraphs>
  <Slides>9</Slides>
  <Notes>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What do you think these terms mean?</vt:lpstr>
      <vt:lpstr>Gender terminology</vt:lpstr>
      <vt:lpstr>Slide 5</vt:lpstr>
      <vt:lpstr>Androgyny (Bem, 1974)</vt:lpstr>
      <vt:lpstr>How does this develop in children? </vt:lpstr>
      <vt:lpstr>Slide 8</vt:lpstr>
      <vt:lpstr>Slide 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Aidan</dc:creator>
  <cp:lastModifiedBy>Meg</cp:lastModifiedBy>
  <cp:revision>19</cp:revision>
  <dcterms:created xsi:type="dcterms:W3CDTF">2009-01-10T18:41:13Z</dcterms:created>
  <dcterms:modified xsi:type="dcterms:W3CDTF">2011-11-20T18:48:30Z</dcterms:modified>
</cp:coreProperties>
</file>